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304" r:id="rId2"/>
    <p:sldId id="305" r:id="rId3"/>
    <p:sldId id="306" r:id="rId4"/>
    <p:sldId id="307" r:id="rId5"/>
    <p:sldId id="308" r:id="rId6"/>
    <p:sldId id="309" r:id="rId7"/>
    <p:sldId id="310" r:id="rId8"/>
    <p:sldId id="312" r:id="rId9"/>
    <p:sldId id="311" r:id="rId10"/>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2CA7232-4DC9-4030-A2D7-F4A265B2B74D}">
          <p14:sldIdLst>
            <p14:sldId id="304"/>
          </p14:sldIdLst>
        </p14:section>
        <p14:section name="Untitled Section" id="{3B4155A1-A1A4-45D0-B87C-4D61CC058F48}">
          <p14:sldIdLst>
            <p14:sldId id="305"/>
            <p14:sldId id="306"/>
            <p14:sldId id="307"/>
            <p14:sldId id="308"/>
            <p14:sldId id="309"/>
            <p14:sldId id="310"/>
            <p14:sldId id="312"/>
            <p14:sldId id="3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60"/>
  </p:normalViewPr>
  <p:slideViewPr>
    <p:cSldViewPr>
      <p:cViewPr varScale="1">
        <p:scale>
          <a:sx n="68" d="100"/>
          <a:sy n="68" d="100"/>
        </p:scale>
        <p:origin x="152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471"/>
          </a:xfrm>
          <a:prstGeom prst="rect">
            <a:avLst/>
          </a:prstGeom>
        </p:spPr>
        <p:txBody>
          <a:bodyPr vert="horz" lIns="94119" tIns="47060" rIns="94119" bIns="47060" rtlCol="0"/>
          <a:lstStyle>
            <a:lvl1pPr algn="r">
              <a:defRPr sz="1200"/>
            </a:lvl1pPr>
          </a:lstStyle>
          <a:p>
            <a:fld id="{FE18BD35-F076-494C-B3CB-77A98301516D}" type="datetimeFigureOut">
              <a:rPr lang="en-US" smtClean="0"/>
              <a:t>1/22/2017</a:t>
            </a:fld>
            <a:endParaRPr lang="en-US"/>
          </a:p>
        </p:txBody>
      </p:sp>
      <p:sp>
        <p:nvSpPr>
          <p:cNvPr id="4" name="Footer Placeholder 3"/>
          <p:cNvSpPr>
            <a:spLocks noGrp="1"/>
          </p:cNvSpPr>
          <p:nvPr>
            <p:ph type="ftr" sz="quarter" idx="2"/>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899328"/>
            <a:ext cx="3077739" cy="468471"/>
          </a:xfrm>
          <a:prstGeom prst="rect">
            <a:avLst/>
          </a:prstGeom>
        </p:spPr>
        <p:txBody>
          <a:bodyPr vert="horz" lIns="94119" tIns="47060" rIns="94119" bIns="47060" rtlCol="0" anchor="b"/>
          <a:lstStyle>
            <a:lvl1pPr algn="r">
              <a:defRPr sz="1200"/>
            </a:lvl1pPr>
          </a:lstStyle>
          <a:p>
            <a:fld id="{33157D35-814A-4EA5-A827-3F34E5BB6A19}" type="slidenum">
              <a:rPr lang="en-US" smtClean="0"/>
              <a:t>‹#›</a:t>
            </a:fld>
            <a:endParaRPr lang="en-US"/>
          </a:p>
        </p:txBody>
      </p:sp>
    </p:spTree>
    <p:extLst>
      <p:ext uri="{BB962C8B-B14F-4D97-AF65-F5344CB8AC3E}">
        <p14:creationId xmlns:p14="http://schemas.microsoft.com/office/powerpoint/2010/main" val="439224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68471"/>
          </a:xfrm>
          <a:prstGeom prst="rect">
            <a:avLst/>
          </a:prstGeom>
        </p:spPr>
        <p:txBody>
          <a:bodyPr vert="horz" lIns="94119" tIns="47060" rIns="94119" bIns="47060" rtlCol="0"/>
          <a:lstStyle>
            <a:lvl1pPr algn="r">
              <a:defRPr sz="1200"/>
            </a:lvl1pPr>
          </a:lstStyle>
          <a:p>
            <a:fld id="{390F2722-6579-40E5-AC85-CA2B8AFD6CB7}" type="datetimeFigureOut">
              <a:rPr lang="en-US" smtClean="0"/>
              <a:t>1/22/2017</a:t>
            </a:fld>
            <a:endParaRPr lang="en-US"/>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9" tIns="47060" rIns="94119" bIns="470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68471"/>
          </a:xfrm>
          <a:prstGeom prst="rect">
            <a:avLst/>
          </a:prstGeom>
        </p:spPr>
        <p:txBody>
          <a:bodyPr vert="horz" lIns="94119" tIns="47060" rIns="94119" bIns="47060" rtlCol="0" anchor="b"/>
          <a:lstStyle>
            <a:lvl1pPr algn="r">
              <a:defRPr sz="1200"/>
            </a:lvl1pPr>
          </a:lstStyle>
          <a:p>
            <a:fld id="{6FD4AE20-944D-43F3-BC82-6ED3DE97F650}" type="slidenum">
              <a:rPr lang="en-US" smtClean="0"/>
              <a:t>‹#›</a:t>
            </a:fld>
            <a:endParaRPr lang="en-US"/>
          </a:p>
        </p:txBody>
      </p:sp>
    </p:spTree>
    <p:extLst>
      <p:ext uri="{BB962C8B-B14F-4D97-AF65-F5344CB8AC3E}">
        <p14:creationId xmlns:p14="http://schemas.microsoft.com/office/powerpoint/2010/main" val="1395713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F509A1-5E54-4D25-AFDB-E0D8559846AA}"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F509A1-5E54-4D25-AFDB-E0D8559846AA}"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F509A1-5E54-4D25-AFDB-E0D8559846AA}"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F509A1-5E54-4D25-AFDB-E0D8559846AA}"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F509A1-5E54-4D25-AFDB-E0D8559846AA}"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509A1-5E54-4D25-AFDB-E0D8559846AA}"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F509A1-5E54-4D25-AFDB-E0D8559846AA}"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F509A1-5E54-4D25-AFDB-E0D8559846AA}"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509A1-5E54-4D25-AFDB-E0D8559846AA}"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6DA1D-4C2A-41FA-AB48-706D5D7959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F509A1-5E54-4D25-AFDB-E0D8559846AA}"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6DA1D-4C2A-41FA-AB48-706D5D79599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5F509A1-5E54-4D25-AFDB-E0D8559846AA}" type="datetimeFigureOut">
              <a:rPr lang="en-US" smtClean="0"/>
              <a:t>1/22/2017</a:t>
            </a:fld>
            <a:endParaRPr lang="en-US"/>
          </a:p>
        </p:txBody>
      </p:sp>
      <p:sp>
        <p:nvSpPr>
          <p:cNvPr id="9" name="Slide Number Placeholder 8"/>
          <p:cNvSpPr>
            <a:spLocks noGrp="1"/>
          </p:cNvSpPr>
          <p:nvPr>
            <p:ph type="sldNum" sz="quarter" idx="11"/>
          </p:nvPr>
        </p:nvSpPr>
        <p:spPr/>
        <p:txBody>
          <a:bodyPr/>
          <a:lstStyle/>
          <a:p>
            <a:fld id="{0366DA1D-4C2A-41FA-AB48-706D5D79599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366DA1D-4C2A-41FA-AB48-706D5D79599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5F509A1-5E54-4D25-AFDB-E0D8559846AA}" type="datetimeFigureOut">
              <a:rPr lang="en-US" smtClean="0"/>
              <a:t>1/22/2017</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Why Service?</a:t>
            </a:r>
          </a:p>
        </p:txBody>
      </p:sp>
      <p:sp>
        <p:nvSpPr>
          <p:cNvPr id="3" name="Content Placeholder 2"/>
          <p:cNvSpPr>
            <a:spLocks noGrp="1"/>
          </p:cNvSpPr>
          <p:nvPr>
            <p:ph idx="1"/>
          </p:nvPr>
        </p:nvSpPr>
        <p:spPr/>
        <p:txBody>
          <a:bodyPr/>
          <a:lstStyle/>
          <a:p>
            <a:endParaRPr lang="en-US" dirty="0"/>
          </a:p>
          <a:p>
            <a:endParaRPr lang="en-US" dirty="0"/>
          </a:p>
          <a:p>
            <a:r>
              <a:rPr lang="en-US" dirty="0"/>
              <a:t>I go to meetings…</a:t>
            </a:r>
          </a:p>
          <a:p>
            <a:r>
              <a:rPr lang="en-US" dirty="0"/>
              <a:t>I work the steps of AA</a:t>
            </a:r>
          </a:p>
          <a:p>
            <a:r>
              <a:rPr lang="en-US" dirty="0"/>
              <a:t>I have a sponsor</a:t>
            </a:r>
          </a:p>
          <a:p>
            <a:r>
              <a:rPr lang="en-US" dirty="0"/>
              <a:t>I have a </a:t>
            </a:r>
            <a:r>
              <a:rPr lang="en-US" dirty="0" err="1"/>
              <a:t>sponsee</a:t>
            </a:r>
            <a:endParaRPr lang="en-US" dirty="0"/>
          </a:p>
          <a:p>
            <a:r>
              <a:rPr lang="en-US" dirty="0"/>
              <a:t>You want me to do more?  </a:t>
            </a:r>
          </a:p>
        </p:txBody>
      </p:sp>
      <p:pic>
        <p:nvPicPr>
          <p:cNvPr id="4" name="Picture 2" descr="C:\Users\Kelly\AppData\Local\Microsoft\Windows\Temporary Internet Files\Content.IE5\JJPQMOBK\MC9000786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2631"/>
            <a:ext cx="1857375" cy="399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30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Why Service?</a:t>
            </a:r>
          </a:p>
        </p:txBody>
      </p:sp>
      <p:sp>
        <p:nvSpPr>
          <p:cNvPr id="3" name="Content Placeholder 2"/>
          <p:cNvSpPr>
            <a:spLocks noGrp="1"/>
          </p:cNvSpPr>
          <p:nvPr>
            <p:ph idx="1"/>
          </p:nvPr>
        </p:nvSpPr>
        <p:spPr/>
        <p:txBody>
          <a:bodyPr/>
          <a:lstStyle/>
          <a:p>
            <a:r>
              <a:rPr lang="en-US" dirty="0"/>
              <a:t>What’s in it for me? (I’m selfish and self-centered.)</a:t>
            </a:r>
          </a:p>
          <a:p>
            <a:r>
              <a:rPr lang="en-US" dirty="0"/>
              <a:t>         (You will grow)</a:t>
            </a:r>
          </a:p>
          <a:p>
            <a:r>
              <a:rPr lang="en-US" dirty="0"/>
              <a:t>How much time is involved?  (That depends)</a:t>
            </a:r>
          </a:p>
          <a:p>
            <a:r>
              <a:rPr lang="en-US" dirty="0"/>
              <a:t>I don’t know how to do this? !!!!!</a:t>
            </a:r>
          </a:p>
          <a:p>
            <a:r>
              <a:rPr lang="en-US" dirty="0"/>
              <a:t>   (You’ll learn)</a:t>
            </a:r>
          </a:p>
          <a:p>
            <a:r>
              <a:rPr lang="en-US" dirty="0"/>
              <a:t>I don’t know anyone. (You’ll meet </a:t>
            </a:r>
          </a:p>
          <a:p>
            <a:r>
              <a:rPr lang="en-US" dirty="0"/>
              <a:t>    them)</a:t>
            </a:r>
          </a:p>
          <a:p>
            <a:r>
              <a:rPr lang="en-US" dirty="0"/>
              <a:t>What if I make a mistake? (You can’t </a:t>
            </a:r>
          </a:p>
          <a:p>
            <a:r>
              <a:rPr lang="en-US" dirty="0"/>
              <a:t>  break AA)</a:t>
            </a:r>
          </a:p>
          <a:p>
            <a:endParaRPr lang="en-US" dirty="0"/>
          </a:p>
          <a:p>
            <a:pPr lvl="8"/>
            <a:endParaRPr lang="en-US" dirty="0"/>
          </a:p>
        </p:txBody>
      </p:sp>
      <p:pic>
        <p:nvPicPr>
          <p:cNvPr id="4" name="Picture 3" descr="C:\Users\Kelly\AppData\Local\Microsoft\Windows\Temporary Internet Files\Content.IE5\PNE5XB6W\MC9000787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445041"/>
            <a:ext cx="1622066" cy="393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6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Why Service?</a:t>
            </a:r>
          </a:p>
        </p:txBody>
      </p:sp>
      <p:sp>
        <p:nvSpPr>
          <p:cNvPr id="3" name="Content Placeholder 2"/>
          <p:cNvSpPr>
            <a:spLocks noGrp="1"/>
          </p:cNvSpPr>
          <p:nvPr>
            <p:ph idx="1"/>
          </p:nvPr>
        </p:nvSpPr>
        <p:spPr/>
        <p:txBody>
          <a:bodyPr/>
          <a:lstStyle/>
          <a:p>
            <a:r>
              <a:rPr lang="en-US" dirty="0"/>
              <a:t>Why Do We Need a Conference?</a:t>
            </a:r>
          </a:p>
          <a:p>
            <a:r>
              <a:rPr lang="en-US" dirty="0"/>
              <a:t>By Bernard B. Smith – nonalcoholic architects of the Conference structure answered this question below in 1954):</a:t>
            </a:r>
          </a:p>
          <a:p>
            <a:pPr marL="411480" lvl="1" indent="0">
              <a:buNone/>
            </a:pPr>
            <a:r>
              <a:rPr lang="en-US" sz="2200" dirty="0"/>
              <a:t>“We may not need a General Service Conference to ensure our own recovery. We do need it to ensure the recovery of the alcoholic who still stumbles in the darkness one short block from this room. We need it to ensure the recovery of a child being born tonight, destined for alcoholism. We need it to provide, in keeping with our Twelfth Step, a permanent haven for all alcoholics who, in the ages ahead, can find in A.A. that rebirth that brought us back to life.”</a:t>
            </a:r>
          </a:p>
          <a:p>
            <a:endParaRPr lang="en-US" dirty="0"/>
          </a:p>
        </p:txBody>
      </p:sp>
    </p:spTree>
    <p:extLst>
      <p:ext uri="{BB962C8B-B14F-4D97-AF65-F5344CB8AC3E}">
        <p14:creationId xmlns:p14="http://schemas.microsoft.com/office/powerpoint/2010/main" val="83328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Why Service?</a:t>
            </a:r>
          </a:p>
        </p:txBody>
      </p:sp>
      <p:sp>
        <p:nvSpPr>
          <p:cNvPr id="3" name="Content Placeholder 2"/>
          <p:cNvSpPr>
            <a:spLocks noGrp="1"/>
          </p:cNvSpPr>
          <p:nvPr>
            <p:ph idx="1"/>
          </p:nvPr>
        </p:nvSpPr>
        <p:spPr/>
        <p:txBody>
          <a:bodyPr>
            <a:normAutofit fontScale="92500"/>
          </a:bodyPr>
          <a:lstStyle/>
          <a:p>
            <a:r>
              <a:rPr lang="en-US" dirty="0"/>
              <a:t>We need it because we, more than all others, are conscious of the devastating effect of the human urge for power and prestige which we must ensure can never invade A.A. We need it to ensure A.A. against government, while insulating it against anarchy; we need it to protect A.A. against disintegration while preventing over integration. We need it so that Alcoholics Anonymous, and Alcoholics Anonymous alone, is the ultimate repository of its Twelve Steps, its Twelve Traditions, and all of its services.</a:t>
            </a:r>
          </a:p>
          <a:p>
            <a:r>
              <a:rPr lang="en-US" dirty="0"/>
              <a:t>We need it to ensure that changes within A.A. come only as a response to the needs and the wants of all A.A., and not of any few. We need it to ensure that the doors of the halls of A.A. never have locks on them, so that all people for all time who have an alcoholic problem may enter these halls unasked and feel welcome. We need it to ensure that AA never asks of anyone who needs us what his or her race is, what his or her creed is, what his or her social position is.</a:t>
            </a:r>
          </a:p>
        </p:txBody>
      </p:sp>
    </p:spTree>
    <p:extLst>
      <p:ext uri="{BB962C8B-B14F-4D97-AF65-F5344CB8AC3E}">
        <p14:creationId xmlns:p14="http://schemas.microsoft.com/office/powerpoint/2010/main" val="1549725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Why Service?</a:t>
            </a:r>
          </a:p>
        </p:txBody>
      </p:sp>
      <p:sp>
        <p:nvSpPr>
          <p:cNvPr id="3" name="Content Placeholder 2"/>
          <p:cNvSpPr>
            <a:spLocks noGrp="1"/>
          </p:cNvSpPr>
          <p:nvPr>
            <p:ph idx="1"/>
          </p:nvPr>
        </p:nvSpPr>
        <p:spPr/>
        <p:txBody>
          <a:bodyPr/>
          <a:lstStyle/>
          <a:p>
            <a:r>
              <a:rPr lang="en-US" dirty="0"/>
              <a:t>When I first read this I cried.  Yes, I did.  I felt so much gratitude it was unbelievable. </a:t>
            </a:r>
          </a:p>
          <a:p>
            <a:r>
              <a:rPr lang="en-US" dirty="0"/>
              <a:t>When Bernard B. Smith wrote about “We need it to ensure the recovery of a child being born tonight, destined for alcoholism” I was reminded of my own family.</a:t>
            </a:r>
          </a:p>
          <a:p>
            <a:r>
              <a:rPr lang="en-US" dirty="0"/>
              <a:t>I serve A.A. because I want A.A. to be there for my family if or when my family needs it.  Also when your family needs it.</a:t>
            </a:r>
          </a:p>
          <a:p>
            <a:r>
              <a:rPr lang="en-US" dirty="0"/>
              <a:t>It’s really that simple.  </a:t>
            </a:r>
          </a:p>
          <a:p>
            <a:r>
              <a:rPr lang="en-US" dirty="0"/>
              <a:t>I’ve got recovery and I can serve.</a:t>
            </a:r>
          </a:p>
        </p:txBody>
      </p:sp>
    </p:spTree>
    <p:extLst>
      <p:ext uri="{BB962C8B-B14F-4D97-AF65-F5344CB8AC3E}">
        <p14:creationId xmlns:p14="http://schemas.microsoft.com/office/powerpoint/2010/main" val="56201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Why Service?</a:t>
            </a:r>
          </a:p>
        </p:txBody>
      </p:sp>
      <p:sp>
        <p:nvSpPr>
          <p:cNvPr id="3" name="Content Placeholder 2"/>
          <p:cNvSpPr>
            <a:spLocks noGrp="1"/>
          </p:cNvSpPr>
          <p:nvPr>
            <p:ph idx="1"/>
          </p:nvPr>
        </p:nvSpPr>
        <p:spPr/>
        <p:txBody>
          <a:bodyPr/>
          <a:lstStyle/>
          <a:p>
            <a:r>
              <a:rPr lang="en-US" dirty="0"/>
              <a:t>So what exactly is service?</a:t>
            </a:r>
          </a:p>
          <a:p>
            <a:pPr lvl="1"/>
            <a:r>
              <a:rPr lang="en-US" dirty="0"/>
              <a:t>Opening up a meeting hall.</a:t>
            </a:r>
          </a:p>
          <a:p>
            <a:pPr lvl="1"/>
            <a:r>
              <a:rPr lang="en-US" dirty="0"/>
              <a:t>Making coffee.</a:t>
            </a:r>
          </a:p>
          <a:p>
            <a:pPr lvl="1"/>
            <a:r>
              <a:rPr lang="en-US" dirty="0"/>
              <a:t>Being a greater.</a:t>
            </a:r>
          </a:p>
          <a:p>
            <a:pPr lvl="1"/>
            <a:r>
              <a:rPr lang="en-US" dirty="0"/>
              <a:t>Chairing a meeting.</a:t>
            </a:r>
          </a:p>
          <a:p>
            <a:pPr lvl="1"/>
            <a:r>
              <a:rPr lang="en-US" dirty="0"/>
              <a:t>Cleaning up after a meeting.</a:t>
            </a:r>
          </a:p>
          <a:p>
            <a:pPr lvl="1"/>
            <a:r>
              <a:rPr lang="en-US" dirty="0"/>
              <a:t>Going to the District’s monthly meeting.</a:t>
            </a:r>
          </a:p>
          <a:p>
            <a:pPr lvl="1"/>
            <a:r>
              <a:rPr lang="en-US" dirty="0"/>
              <a:t>Attending an Area Assembly</a:t>
            </a:r>
          </a:p>
          <a:p>
            <a:pPr lvl="1"/>
            <a:r>
              <a:rPr lang="en-US" dirty="0"/>
              <a:t>Being a sponsor</a:t>
            </a:r>
          </a:p>
          <a:p>
            <a:pPr lvl="1"/>
            <a:r>
              <a:rPr lang="en-US" dirty="0"/>
              <a:t>Taking a meeting into a jail, treatment center &amp; nursing home.</a:t>
            </a:r>
          </a:p>
          <a:p>
            <a:pPr lvl="1"/>
            <a:r>
              <a:rPr lang="en-US" dirty="0"/>
              <a:t>Serving on a SERVICE COMMITTEE</a:t>
            </a:r>
          </a:p>
        </p:txBody>
      </p:sp>
    </p:spTree>
    <p:extLst>
      <p:ext uri="{BB962C8B-B14F-4D97-AF65-F5344CB8AC3E}">
        <p14:creationId xmlns:p14="http://schemas.microsoft.com/office/powerpoint/2010/main" val="203360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Why Service?</a:t>
            </a:r>
          </a:p>
        </p:txBody>
      </p:sp>
      <p:sp>
        <p:nvSpPr>
          <p:cNvPr id="3" name="Content Placeholder 2"/>
          <p:cNvSpPr>
            <a:spLocks noGrp="1"/>
          </p:cNvSpPr>
          <p:nvPr>
            <p:ph idx="1"/>
          </p:nvPr>
        </p:nvSpPr>
        <p:spPr/>
        <p:txBody>
          <a:bodyPr/>
          <a:lstStyle/>
          <a:p>
            <a:r>
              <a:rPr lang="en-US" dirty="0"/>
              <a:t>What is a service committee?</a:t>
            </a:r>
          </a:p>
          <a:p>
            <a:r>
              <a:rPr lang="en-US" dirty="0"/>
              <a:t>I wouldn’t know what I should do!!!!!</a:t>
            </a:r>
          </a:p>
          <a:p>
            <a:r>
              <a:rPr lang="en-US" dirty="0"/>
              <a:t>The Northern Illinois Area has a handbook which explains the duties and responsibilities of all of the committees.</a:t>
            </a:r>
          </a:p>
          <a:p>
            <a:r>
              <a:rPr lang="en-US" dirty="0"/>
              <a:t>Plus, there are others that have done the work and would be happy to help you on your way.</a:t>
            </a:r>
          </a:p>
          <a:p>
            <a:endParaRPr lang="en-US" dirty="0"/>
          </a:p>
          <a:p>
            <a:endParaRPr lang="en-US" dirty="0"/>
          </a:p>
          <a:p>
            <a:endParaRPr lang="en-US" dirty="0"/>
          </a:p>
        </p:txBody>
      </p:sp>
    </p:spTree>
    <p:extLst>
      <p:ext uri="{BB962C8B-B14F-4D97-AF65-F5344CB8AC3E}">
        <p14:creationId xmlns:p14="http://schemas.microsoft.com/office/powerpoint/2010/main" val="368526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Service?</a:t>
            </a:r>
            <a:endParaRPr lang="en-US" dirty="0"/>
          </a:p>
        </p:txBody>
      </p:sp>
      <p:sp>
        <p:nvSpPr>
          <p:cNvPr id="3" name="Content Placeholder 2"/>
          <p:cNvSpPr>
            <a:spLocks noGrp="1"/>
          </p:cNvSpPr>
          <p:nvPr>
            <p:ph idx="1"/>
          </p:nvPr>
        </p:nvSpPr>
        <p:spPr/>
        <p:txBody>
          <a:bodyPr/>
          <a:lstStyle/>
          <a:p>
            <a:r>
              <a:rPr lang="en-US" dirty="0"/>
              <a:t>From Language of the Heart (writing by Bill W. – July 1955)</a:t>
            </a:r>
          </a:p>
          <a:p>
            <a:r>
              <a:rPr lang="en-US" dirty="0"/>
              <a:t>Our Twelfth Step – carrying the message – is the basic service that AA’s Fellowship gives; this is our principal aim and the main reason for our existence. Therefore, AA is more than a set of principles; it is a Society of alcoholics </a:t>
            </a:r>
            <a:r>
              <a:rPr lang="en-US" i="1" dirty="0"/>
              <a:t>in action.</a:t>
            </a:r>
            <a:r>
              <a:rPr lang="en-US" dirty="0"/>
              <a:t> We must carry the message, else we ourselves can wither and those who haven’t been given the truth will die.</a:t>
            </a:r>
          </a:p>
          <a:p>
            <a:r>
              <a:rPr lang="en-US" dirty="0"/>
              <a:t>  Hence, an AA service is </a:t>
            </a:r>
            <a:r>
              <a:rPr lang="en-US" i="1" dirty="0"/>
              <a:t>anything whatever </a:t>
            </a:r>
            <a:r>
              <a:rPr lang="en-US" dirty="0"/>
              <a:t>that helps us to reach a fellow sufferer – ranging all the way from the Twelfth Step itself to a ten-cent phone call and a cup of coffee, and to AA’s General Service Headquarters for national and international action. The sum total of all these services is our Third Legacy.   (Recovery</a:t>
            </a:r>
            <a:r>
              <a:rPr lang="en-US"/>
              <a:t>, Unity and Service</a:t>
            </a:r>
            <a:r>
              <a:rPr lang="en-US" dirty="0"/>
              <a:t>)</a:t>
            </a:r>
          </a:p>
        </p:txBody>
      </p:sp>
    </p:spTree>
    <p:extLst>
      <p:ext uri="{BB962C8B-B14F-4D97-AF65-F5344CB8AC3E}">
        <p14:creationId xmlns:p14="http://schemas.microsoft.com/office/powerpoint/2010/main" val="428600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QUESTIONS</a:t>
            </a:r>
          </a:p>
        </p:txBody>
      </p:sp>
      <p:pic>
        <p:nvPicPr>
          <p:cNvPr id="4" name="Picture 2" descr="C:\Users\Kelly\AppData\Local\Microsoft\Windows\Temporary Internet Files\Content.IE5\JJPQMOBK\MC900078622[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338512" y="2002631"/>
            <a:ext cx="1857375" cy="399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73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350</TotalTime>
  <Words>841</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Adjacency</vt:lpstr>
      <vt:lpstr>                  Why Service?</vt:lpstr>
      <vt:lpstr>                Why Service?</vt:lpstr>
      <vt:lpstr>                  Why Service?</vt:lpstr>
      <vt:lpstr>                   Why Service?</vt:lpstr>
      <vt:lpstr>                  Why Service?</vt:lpstr>
      <vt:lpstr>                 Why Service?</vt:lpstr>
      <vt:lpstr>                    Why Service?</vt:lpstr>
      <vt:lpstr>Why Service?</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My Area?</dc:title>
  <dc:creator>Kelly</dc:creator>
  <cp:lastModifiedBy>John Clauson</cp:lastModifiedBy>
  <cp:revision>80</cp:revision>
  <cp:lastPrinted>2014-08-13T16:37:25Z</cp:lastPrinted>
  <dcterms:created xsi:type="dcterms:W3CDTF">2014-02-28T19:59:20Z</dcterms:created>
  <dcterms:modified xsi:type="dcterms:W3CDTF">2017-01-23T02:16:47Z</dcterms:modified>
</cp:coreProperties>
</file>